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51" r:id="rId2"/>
  </p:sldMasterIdLst>
  <p:notesMasterIdLst>
    <p:notesMasterId r:id="rId23"/>
  </p:notesMasterIdLst>
  <p:handoutMasterIdLst>
    <p:handoutMasterId r:id="rId24"/>
  </p:handoutMasterIdLst>
  <p:sldIdLst>
    <p:sldId id="256" r:id="rId3"/>
    <p:sldId id="274" r:id="rId4"/>
    <p:sldId id="290" r:id="rId5"/>
    <p:sldId id="291" r:id="rId6"/>
    <p:sldId id="276" r:id="rId7"/>
    <p:sldId id="282" r:id="rId8"/>
    <p:sldId id="283" r:id="rId9"/>
    <p:sldId id="277" r:id="rId10"/>
    <p:sldId id="278" r:id="rId11"/>
    <p:sldId id="279" r:id="rId12"/>
    <p:sldId id="280" r:id="rId13"/>
    <p:sldId id="281" r:id="rId14"/>
    <p:sldId id="289" r:id="rId15"/>
    <p:sldId id="284" r:id="rId16"/>
    <p:sldId id="285" r:id="rId17"/>
    <p:sldId id="292" r:id="rId18"/>
    <p:sldId id="293" r:id="rId19"/>
    <p:sldId id="286" r:id="rId20"/>
    <p:sldId id="287" r:id="rId21"/>
    <p:sldId id="273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D0A5F44-9023-4649-8DEE-45AA41DF0B56}">
          <p14:sldIdLst>
            <p14:sldId id="256"/>
            <p14:sldId id="274"/>
            <p14:sldId id="290"/>
            <p14:sldId id="291"/>
            <p14:sldId id="276"/>
            <p14:sldId id="282"/>
            <p14:sldId id="283"/>
            <p14:sldId id="277"/>
            <p14:sldId id="278"/>
            <p14:sldId id="279"/>
            <p14:sldId id="280"/>
            <p14:sldId id="281"/>
            <p14:sldId id="289"/>
            <p14:sldId id="284"/>
            <p14:sldId id="285"/>
          </p14:sldIdLst>
        </p14:section>
        <p14:section name="Sección sin título" id="{0AE575EE-8FEF-4DB5-A2DD-EE686FAC87BC}">
          <p14:sldIdLst>
            <p14:sldId id="292"/>
          </p14:sldIdLst>
        </p14:section>
        <p14:section name="Sección sin título" id="{35EA3AB1-321C-43AE-89B8-1E83D3CA3E79}">
          <p14:sldIdLst>
            <p14:sldId id="293"/>
            <p14:sldId id="286"/>
            <p14:sldId id="287"/>
            <p14:sldId id="27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napToGrid="0">
      <p:cViewPr>
        <p:scale>
          <a:sx n="77" d="100"/>
          <a:sy n="77" d="100"/>
        </p:scale>
        <p:origin x="-11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9B430-F529-41B0-869D-F6FEE1C9BB50}" type="datetimeFigureOut">
              <a:rPr lang="es-PE" smtClean="0"/>
              <a:t>29/09/2020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E1618-FA82-4136-BC14-6E8ACDBB9CA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0285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88208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2D17949-D2F0-4A44-BDA6-65848C5CD338}" type="datetimeFigureOut">
              <a:rPr lang="es-ES"/>
              <a:pPr>
                <a:defRPr/>
              </a:pPr>
              <a:t>29/09/2020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900F2AE-C271-43F2-92D5-F9D3956D9C1D}" type="slidenum">
              <a:rPr lang="es-ES" altLang="es-PE"/>
              <a:pPr/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4213003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DB13B1-1869-48FC-B2BF-222242A9D9AF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01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8.png"/><Relationship Id="rId7" Type="http://schemas.openxmlformats.org/officeDocument/2006/relationships/image" Target="../media/image2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/>
        </p:nvSpPr>
        <p:spPr>
          <a:xfrm>
            <a:off x="1225230" y="4439297"/>
            <a:ext cx="6984900" cy="1455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eaLnBrk="1" hangingPunct="1"/>
            <a:r>
              <a:rPr lang="es-MX" sz="2200" b="1" dirty="0" err="1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Blga</a:t>
            </a:r>
            <a:r>
              <a:rPr lang="es-MX" sz="2200" b="1" dirty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 Hilda </a:t>
            </a:r>
            <a:r>
              <a:rPr lang="es-MX" sz="2200" b="1" dirty="0" err="1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Ninaraqui</a:t>
            </a:r>
            <a:r>
              <a:rPr lang="es-MX" sz="2200" b="1" dirty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MX" sz="2200" b="1" dirty="0" err="1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Lupaca</a:t>
            </a:r>
            <a:endParaRPr lang="es-MX" sz="2200" b="1" dirty="0">
              <a:solidFill>
                <a:srgbClr val="C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 eaLnBrk="1" hangingPunct="1"/>
            <a:r>
              <a:rPr lang="es-MX" sz="2200" b="1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Laboratorio </a:t>
            </a:r>
            <a:r>
              <a:rPr lang="es-MX" sz="22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Continental de Puno – IMARPE </a:t>
            </a:r>
            <a:r>
              <a:rPr lang="es-MX" sz="2200" b="1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(hninaraqui@imarpe.gob.pe</a:t>
            </a:r>
            <a:r>
              <a:rPr lang="es-MX" sz="22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</p:txBody>
      </p:sp>
      <p:sp>
        <p:nvSpPr>
          <p:cNvPr id="4" name="CuadroTexto 1"/>
          <p:cNvSpPr txBox="1">
            <a:spLocks noChangeArrowheads="1"/>
          </p:cNvSpPr>
          <p:nvPr/>
        </p:nvSpPr>
        <p:spPr bwMode="auto">
          <a:xfrm>
            <a:off x="300251" y="2192528"/>
            <a:ext cx="8243248" cy="1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lvl="0" algn="ctr"/>
            <a:r>
              <a:rPr lang="es-PE" sz="2800" b="1" dirty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MODULO </a:t>
            </a:r>
            <a:r>
              <a:rPr lang="es-PE" sz="28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III</a:t>
            </a:r>
            <a:r>
              <a:rPr lang="es-PE" sz="2800" b="1" dirty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:</a:t>
            </a:r>
          </a:p>
          <a:p>
            <a:pPr algn="ctr" eaLnBrk="1" hangingPunct="1"/>
            <a:endParaRPr lang="es-PE" altLang="es-PE" sz="1500" b="1" dirty="0" smtClean="0">
              <a:solidFill>
                <a:srgbClr val="061D44"/>
              </a:solidFill>
            </a:endParaRPr>
          </a:p>
          <a:p>
            <a:pPr algn="ctr" eaLnBrk="1" hangingPunct="1"/>
            <a:r>
              <a:rPr lang="es-PE" altLang="es-PE" sz="3200" b="1" dirty="0" smtClean="0">
                <a:solidFill>
                  <a:srgbClr val="061D44"/>
                </a:solidFill>
              </a:rPr>
              <a:t>DETERMINAR LA ESTRUCTURA DE TALLAS DE LOS PECES DESEMBARCADOS</a:t>
            </a:r>
            <a:endParaRPr lang="es-ES" altLang="es-PE" sz="3200" b="1" dirty="0">
              <a:solidFill>
                <a:srgbClr val="061D4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altLang="es-PE" smtClean="0">
              <a:ea typeface="ヒラギノ角ゴ Pro W3" charset="-128"/>
            </a:endParaRPr>
          </a:p>
        </p:txBody>
      </p:sp>
      <p:pic>
        <p:nvPicPr>
          <p:cNvPr id="18435" name="Marcador de conteni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600200"/>
            <a:ext cx="60356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5313" y="968425"/>
            <a:ext cx="4028874" cy="4891462"/>
          </a:xfrm>
          <a:prstGeom prst="rect">
            <a:avLst/>
          </a:prstGeom>
        </p:spPr>
      </p:pic>
      <p:sp>
        <p:nvSpPr>
          <p:cNvPr id="7" name="Rectángulo 5"/>
          <p:cNvSpPr>
            <a:spLocks noChangeArrowheads="1"/>
          </p:cNvSpPr>
          <p:nvPr/>
        </p:nvSpPr>
        <p:spPr bwMode="auto">
          <a:xfrm>
            <a:off x="330994" y="793607"/>
            <a:ext cx="4200525" cy="55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es-PE" sz="2400" b="1" dirty="0" err="1" smtClean="0"/>
              <a:t>Ispi</a:t>
            </a:r>
            <a:r>
              <a:rPr lang="es-ES" altLang="es-PE" sz="2400" b="1" dirty="0" smtClean="0"/>
              <a:t>.- </a:t>
            </a:r>
            <a:r>
              <a:rPr lang="es-ES" altLang="es-PE" sz="2400" dirty="0"/>
              <a:t>Se midieron </a:t>
            </a:r>
            <a:r>
              <a:rPr lang="es-ES" altLang="es-PE" sz="2400" dirty="0" smtClean="0"/>
              <a:t>2.842 </a:t>
            </a:r>
            <a:r>
              <a:rPr lang="es-ES" altLang="es-PE" sz="2400" dirty="0"/>
              <a:t>ejemplares determinando tallas entre </a:t>
            </a:r>
            <a:r>
              <a:rPr lang="es-ES" altLang="es-PE" sz="2400" dirty="0" smtClean="0"/>
              <a:t>4,0 </a:t>
            </a:r>
            <a:r>
              <a:rPr lang="es-ES" altLang="es-PE" sz="2400" dirty="0"/>
              <a:t>a 8</a:t>
            </a:r>
            <a:r>
              <a:rPr lang="es-ES" altLang="es-PE" sz="2400" dirty="0" smtClean="0"/>
              <a:t>,5 </a:t>
            </a:r>
            <a:r>
              <a:rPr lang="es-ES" altLang="es-PE" sz="2400" dirty="0"/>
              <a:t>cm de LT, </a:t>
            </a:r>
            <a:r>
              <a:rPr lang="es-PE" altLang="es-PE" sz="2400" dirty="0"/>
              <a:t>la moda anual se calculó en </a:t>
            </a:r>
            <a:r>
              <a:rPr lang="es-PE" altLang="es-PE" sz="2400" dirty="0" smtClean="0"/>
              <a:t>5,8 </a:t>
            </a:r>
            <a:r>
              <a:rPr lang="es-PE" altLang="es-PE" sz="2400" dirty="0"/>
              <a:t>cm LT, </a:t>
            </a:r>
            <a:r>
              <a:rPr lang="es-ES" altLang="es-PE" sz="2400" dirty="0"/>
              <a:t>con tallas medias que fluctuaron de </a:t>
            </a:r>
            <a:r>
              <a:rPr lang="es-ES" altLang="es-PE" sz="2400" dirty="0" smtClean="0"/>
              <a:t>5,6 </a:t>
            </a:r>
            <a:r>
              <a:rPr lang="es-ES" altLang="es-PE" sz="2400" dirty="0"/>
              <a:t>cm de LT </a:t>
            </a:r>
            <a:r>
              <a:rPr lang="es-ES" altLang="es-PE" sz="2400" dirty="0" smtClean="0"/>
              <a:t>(agosto) </a:t>
            </a:r>
            <a:r>
              <a:rPr lang="es-ES" altLang="es-PE" sz="2400" dirty="0"/>
              <a:t>a </a:t>
            </a:r>
            <a:r>
              <a:rPr lang="es-ES" altLang="es-PE" sz="2400" dirty="0" smtClean="0"/>
              <a:t>6,6cm </a:t>
            </a:r>
            <a:r>
              <a:rPr lang="es-ES" altLang="es-PE" sz="2400" dirty="0"/>
              <a:t>de LT </a:t>
            </a:r>
            <a:r>
              <a:rPr lang="es-ES" altLang="es-PE" sz="2400" dirty="0" smtClean="0"/>
              <a:t>(diciembre). </a:t>
            </a:r>
            <a:r>
              <a:rPr lang="es-ES" altLang="es-PE" sz="2400" dirty="0"/>
              <a:t>Con una distribución bimodal durante </a:t>
            </a:r>
            <a:r>
              <a:rPr lang="es-ES" altLang="es-PE" sz="2400" dirty="0" smtClean="0"/>
              <a:t>los meses abril, julio, setiembre, octubre. </a:t>
            </a:r>
            <a:r>
              <a:rPr lang="es-ES" altLang="es-PE" sz="2400" dirty="0"/>
              <a:t>El porcentaje de incidencia de juveniles para el año 2019 fue de </a:t>
            </a:r>
            <a:r>
              <a:rPr lang="es-ES" altLang="es-PE" sz="2400" b="1" dirty="0" smtClean="0">
                <a:solidFill>
                  <a:srgbClr val="FF0000"/>
                </a:solidFill>
              </a:rPr>
              <a:t>51,2%.</a:t>
            </a:r>
            <a:endParaRPr lang="es-PE" altLang="es-PE" sz="2000" dirty="0"/>
          </a:p>
          <a:p>
            <a:pPr algn="just">
              <a:lnSpc>
                <a:spcPct val="107000"/>
              </a:lnSpc>
            </a:pPr>
            <a:endParaRPr lang="es-PE" altLang="es-PE" sz="2000" dirty="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2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ángulo 5"/>
          <p:cNvSpPr>
            <a:spLocks noChangeArrowheads="1"/>
          </p:cNvSpPr>
          <p:nvPr/>
        </p:nvSpPr>
        <p:spPr bwMode="auto">
          <a:xfrm>
            <a:off x="254000" y="1095375"/>
            <a:ext cx="357822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es-PE" sz="2400" b="1" dirty="0"/>
              <a:t>Pejerrey.- </a:t>
            </a:r>
            <a:r>
              <a:rPr lang="es-ES" altLang="es-PE" sz="2400" dirty="0"/>
              <a:t>Se midieron 3.666 ejemplares, con rango de tallas de 11,0 a 49,0 cm de LT, con longitudes medias que fluctuaron entre 19,6 cm de LT (julio) y 23,9 cm de LT (marzo). Con una distribución bimodal durante todos los meses. El porcentaje de incidencia de juveniles fue de </a:t>
            </a:r>
            <a:r>
              <a:rPr lang="es-ES" altLang="es-PE" sz="2400" dirty="0">
                <a:solidFill>
                  <a:srgbClr val="FF0000"/>
                </a:solidFill>
              </a:rPr>
              <a:t>44%. </a:t>
            </a:r>
            <a:endParaRPr lang="es-PE" altLang="es-PE" sz="2000" dirty="0"/>
          </a:p>
          <a:p>
            <a:pPr algn="just">
              <a:lnSpc>
                <a:spcPct val="107000"/>
              </a:lnSpc>
            </a:pPr>
            <a:endParaRPr lang="es-PE" altLang="es-PE" sz="200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946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901700"/>
            <a:ext cx="4481512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99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ángulo 5"/>
          <p:cNvSpPr>
            <a:spLocks noChangeArrowheads="1"/>
          </p:cNvSpPr>
          <p:nvPr/>
        </p:nvSpPr>
        <p:spPr bwMode="auto">
          <a:xfrm>
            <a:off x="150813" y="757238"/>
            <a:ext cx="85359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altLang="es-PE" sz="2800" b="1" dirty="0" smtClean="0">
                <a:solidFill>
                  <a:srgbClr val="FF0000"/>
                </a:solidFill>
              </a:rPr>
              <a:t>Estructura </a:t>
            </a:r>
            <a:r>
              <a:rPr lang="es-MX" altLang="es-PE" sz="2800" b="1" dirty="0">
                <a:solidFill>
                  <a:srgbClr val="FF0000"/>
                </a:solidFill>
              </a:rPr>
              <a:t>de tallas de las principales especies desembarcadas en el Lago  Titicaca (Zona Peruana) </a:t>
            </a:r>
            <a:r>
              <a:rPr lang="es-MX" altLang="es-PE" sz="2800" b="1" dirty="0" smtClean="0">
                <a:solidFill>
                  <a:srgbClr val="FF0000"/>
                </a:solidFill>
              </a:rPr>
              <a:t> - año 2019</a:t>
            </a:r>
            <a:endParaRPr lang="es-MX" altLang="es-PE" sz="2000" b="1" dirty="0">
              <a:solidFill>
                <a:srgbClr val="FF0000"/>
              </a:solidFill>
            </a:endParaRPr>
          </a:p>
        </p:txBody>
      </p:sp>
      <p:pic>
        <p:nvPicPr>
          <p:cNvPr id="20486" name="Imagen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11400"/>
            <a:ext cx="7804150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8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altLang="es-PE" smtClean="0">
              <a:ea typeface="ヒラギノ角ゴ Pro W3" charset="-128"/>
            </a:endParaRPr>
          </a:p>
        </p:txBody>
      </p:sp>
      <p:pic>
        <p:nvPicPr>
          <p:cNvPr id="18435" name="Marcador de conteni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600200"/>
            <a:ext cx="60356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ángulo 5"/>
          <p:cNvSpPr>
            <a:spLocks noChangeArrowheads="1"/>
          </p:cNvSpPr>
          <p:nvPr/>
        </p:nvSpPr>
        <p:spPr bwMode="auto">
          <a:xfrm>
            <a:off x="254000" y="873125"/>
            <a:ext cx="831679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altLang="es-PE" sz="2400" b="1" dirty="0" smtClean="0">
                <a:solidFill>
                  <a:schemeClr val="tx1"/>
                </a:solidFill>
              </a:rPr>
              <a:t>PARA QUE SIRVE LA ESTRUCTURA DE TALLAS</a:t>
            </a:r>
          </a:p>
          <a:p>
            <a:endParaRPr lang="es-ES" altLang="es-PE" sz="2400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altLang="es-PE" sz="24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TALLA MEDIA DE CAPTURA</a:t>
            </a:r>
          </a:p>
          <a:p>
            <a:pPr marL="457200" indent="-457200">
              <a:buFont typeface="+mj-lt"/>
              <a:buAutoNum type="arabicPeriod"/>
            </a:pPr>
            <a:r>
              <a:rPr lang="es-ES" altLang="es-PE" sz="24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INCIDENCIA DE JUVENILES </a:t>
            </a:r>
          </a:p>
          <a:p>
            <a:pPr marL="457200" indent="-457200">
              <a:buFont typeface="+mj-lt"/>
              <a:buAutoNum type="arabicPeriod"/>
            </a:pPr>
            <a:r>
              <a:rPr lang="es-ES" altLang="es-PE" sz="24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DETERMINAR PARAMETROS DE EDAD Y CRECIMIENTO POR METODO DE BATHACHARYA Y PROGRESION MODAL</a:t>
            </a:r>
          </a:p>
          <a:p>
            <a:pPr marL="457200" indent="-457200">
              <a:buFont typeface="+mj-lt"/>
              <a:buAutoNum type="arabicPeriod"/>
            </a:pPr>
            <a:r>
              <a:rPr lang="es-ES" altLang="es-PE" sz="24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DETERMINAR EL INCRESO DE NUEVOS COHORTE A LA POBLACION (RECLUTAMIENTO)</a:t>
            </a:r>
            <a:endParaRPr lang="es-PE" altLang="es-PE" sz="2000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68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6" y="3453283"/>
            <a:ext cx="4715939" cy="228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58" y="3479389"/>
            <a:ext cx="4296528" cy="226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943595"/>
            <a:ext cx="4715940" cy="253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4" y="943595"/>
            <a:ext cx="4318991" cy="252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8913"/>
            <a:ext cx="8412163" cy="754682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es-PE" sz="2400" b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Evolución de la talla media de captura de los peces del Lago Titicaca</a:t>
            </a:r>
            <a:endParaRPr lang="es-ES" sz="2400" b="1" dirty="0" smtClean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380237" y="6535792"/>
            <a:ext cx="176368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IMARPE</a:t>
            </a:r>
          </a:p>
        </p:txBody>
      </p:sp>
      <p:pic>
        <p:nvPicPr>
          <p:cNvPr id="8" name="7 Imagen" descr="Carachi amarill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1313" y="1303164"/>
            <a:ext cx="1008112" cy="390839"/>
          </a:xfrm>
          <a:prstGeom prst="rect">
            <a:avLst/>
          </a:prstGeom>
        </p:spPr>
      </p:pic>
      <p:pic>
        <p:nvPicPr>
          <p:cNvPr id="9" name="8 Imagen" descr="Carachi gri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25063" y="1355792"/>
            <a:ext cx="940614" cy="338212"/>
          </a:xfrm>
          <a:prstGeom prst="rect">
            <a:avLst/>
          </a:prstGeom>
        </p:spPr>
      </p:pic>
      <p:pic>
        <p:nvPicPr>
          <p:cNvPr id="14" name="10 Imagen" descr="isp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99473" y="4005064"/>
            <a:ext cx="1089173" cy="28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 descr="pejerre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33092" y="4784541"/>
            <a:ext cx="1382560" cy="37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444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076017"/>
            <a:ext cx="8412163" cy="754682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es-PE" sz="2400" b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Evolución de la talla media de captura de los peces del Lago Titicaca</a:t>
            </a:r>
            <a:endParaRPr lang="es-ES" sz="2400" b="1" dirty="0" smtClean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380237" y="6535792"/>
            <a:ext cx="176368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IMARPE</a:t>
            </a:r>
          </a:p>
        </p:txBody>
      </p:sp>
      <p:pic>
        <p:nvPicPr>
          <p:cNvPr id="13" name="12 Imagen" descr="mau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4214" y="5949280"/>
            <a:ext cx="780317" cy="25990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005" y="1968871"/>
            <a:ext cx="626745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609624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5"/>
          <p:cNvSpPr>
            <a:spLocks noChangeArrowheads="1"/>
          </p:cNvSpPr>
          <p:nvPr/>
        </p:nvSpPr>
        <p:spPr bwMode="auto">
          <a:xfrm>
            <a:off x="453466" y="1698172"/>
            <a:ext cx="8535987" cy="351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just">
              <a:lnSpc>
                <a:spcPct val="107000"/>
              </a:lnSpc>
              <a:defRPr/>
            </a:pPr>
            <a:r>
              <a:rPr lang="es-PE" altLang="es-PE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CONSECUENCIAS DE PORCENTAJE DE JUVENILES</a:t>
            </a:r>
          </a:p>
          <a:p>
            <a:pPr algn="just">
              <a:lnSpc>
                <a:spcPct val="107000"/>
              </a:lnSpc>
              <a:defRPr/>
            </a:pPr>
            <a:endParaRPr lang="es-PE" altLang="es-PE" sz="2000" b="1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defRPr/>
            </a:pPr>
            <a:r>
              <a:rPr lang="es-ES" sz="2400" dirty="0"/>
              <a:t>La talla mínima de captura esta íntimamente relacionada con la estimación del tamaño optimo de malla de las redes a fin de evitar la captura de individuos por debajo de esa talla</a:t>
            </a:r>
            <a:r>
              <a:rPr lang="es-ES" sz="2400" dirty="0" smtClean="0"/>
              <a:t>,</a:t>
            </a:r>
          </a:p>
          <a:p>
            <a:pPr algn="just">
              <a:lnSpc>
                <a:spcPct val="107000"/>
              </a:lnSpc>
              <a:defRPr/>
            </a:pPr>
            <a:r>
              <a:rPr lang="es-ES" sz="2400" dirty="0" smtClean="0"/>
              <a:t>En </a:t>
            </a:r>
            <a:r>
              <a:rPr lang="es-ES" sz="2400" dirty="0"/>
              <a:t>las especies </a:t>
            </a:r>
            <a:r>
              <a:rPr lang="es-ES" sz="2400" dirty="0" smtClean="0"/>
              <a:t>evaluadas </a:t>
            </a:r>
            <a:r>
              <a:rPr lang="es-ES" sz="2400" dirty="0"/>
              <a:t>se observa que el porcentaje de captura de juveniles es alto, mayor </a:t>
            </a:r>
            <a:r>
              <a:rPr lang="es-ES" sz="2400" dirty="0" smtClean="0"/>
              <a:t>al </a:t>
            </a:r>
            <a:r>
              <a:rPr lang="es-ES" sz="2400" dirty="0"/>
              <a:t>porcentaje de juveniles establecidos por el Ministerio de la Producción</a:t>
            </a:r>
            <a:r>
              <a:rPr lang="es-ES" sz="2400" dirty="0" smtClean="0"/>
              <a:t>.</a:t>
            </a:r>
          </a:p>
          <a:p>
            <a:pPr algn="just">
              <a:lnSpc>
                <a:spcPct val="107000"/>
              </a:lnSpc>
              <a:defRPr/>
            </a:pPr>
            <a:r>
              <a:rPr lang="es-ES" sz="2400" dirty="0" smtClean="0"/>
              <a:t> </a:t>
            </a:r>
            <a:endParaRPr lang="es-PE" altLang="es-PE" sz="2400" dirty="0" smtClean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52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5"/>
          <p:cNvSpPr>
            <a:spLocks noChangeArrowheads="1"/>
          </p:cNvSpPr>
          <p:nvPr/>
        </p:nvSpPr>
        <p:spPr bwMode="auto">
          <a:xfrm>
            <a:off x="427708" y="1208774"/>
            <a:ext cx="8535987" cy="305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just">
              <a:lnSpc>
                <a:spcPct val="107000"/>
              </a:lnSpc>
              <a:defRPr/>
            </a:pPr>
            <a:r>
              <a:rPr lang="es-PE" altLang="es-PE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CONSECUENCIAS DE PORCENTAJE DE JUVENILES</a:t>
            </a:r>
          </a:p>
          <a:p>
            <a:pPr algn="just">
              <a:lnSpc>
                <a:spcPct val="107000"/>
              </a:lnSpc>
              <a:defRPr/>
            </a:pPr>
            <a:endParaRPr lang="es-PE" altLang="es-PE" sz="2000" b="1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defRPr/>
            </a:pPr>
            <a:r>
              <a:rPr lang="es-ES" sz="2000" dirty="0"/>
              <a:t>La presencia de ejemplares pequeños, puede provocar una serie de consecuencias como una disminución de los rendimientos pesqueros.</a:t>
            </a:r>
            <a:endParaRPr lang="es-PE" altLang="es-PE" sz="20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defRPr/>
            </a:pPr>
            <a:endParaRPr lang="es-ES" sz="2000" dirty="0" smtClean="0"/>
          </a:p>
          <a:p>
            <a:pPr algn="just">
              <a:lnSpc>
                <a:spcPct val="107000"/>
              </a:lnSpc>
              <a:defRPr/>
            </a:pPr>
            <a:r>
              <a:rPr lang="es-ES" sz="2000" dirty="0" smtClean="0"/>
              <a:t>La pesquería esta en peligro debido a que no hay reemplazo de los ejemplares capturados; es decir no se permite la recuperación del stock.</a:t>
            </a:r>
          </a:p>
          <a:p>
            <a:pPr algn="just">
              <a:lnSpc>
                <a:spcPct val="107000"/>
              </a:lnSpc>
              <a:defRPr/>
            </a:pPr>
            <a:endParaRPr lang="es-ES" sz="2000" dirty="0" smtClean="0"/>
          </a:p>
          <a:p>
            <a:pPr algn="just">
              <a:lnSpc>
                <a:spcPct val="107000"/>
              </a:lnSpc>
              <a:defRPr/>
            </a:pPr>
            <a:endParaRPr lang="es-PE" altLang="es-PE" sz="2000" b="1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1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3727610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46373"/>
            <a:ext cx="4440031" cy="266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5" y="1090474"/>
            <a:ext cx="4427985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1090473"/>
            <a:ext cx="457835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045" y="145143"/>
            <a:ext cx="9143925" cy="88168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es-PE" sz="2400" b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Evolución de la incidencia de juveniles en las capturas</a:t>
            </a:r>
            <a:endParaRPr lang="es-ES" sz="2400" b="1" dirty="0" smtClean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7 Imagen" descr="Carachi amarill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53816" y="1655610"/>
            <a:ext cx="1008112" cy="390839"/>
          </a:xfrm>
          <a:prstGeom prst="rect">
            <a:avLst/>
          </a:prstGeom>
        </p:spPr>
      </p:pic>
      <p:pic>
        <p:nvPicPr>
          <p:cNvPr id="9" name="8 Imagen" descr="Carachi gri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568" y="1545023"/>
            <a:ext cx="940614" cy="338212"/>
          </a:xfrm>
          <a:prstGeom prst="rect">
            <a:avLst/>
          </a:prstGeom>
        </p:spPr>
      </p:pic>
      <p:pic>
        <p:nvPicPr>
          <p:cNvPr id="14" name="10 Imagen" descr="isp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5539" y="4315954"/>
            <a:ext cx="1089173" cy="28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 descr="pejerre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93276" y="4084240"/>
            <a:ext cx="1376654" cy="37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0281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279" y="1835603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" y="1120168"/>
            <a:ext cx="9143925" cy="6135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es-PE" sz="2400" b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Evolución de la incidencia de juveniles en las capturas</a:t>
            </a:r>
            <a:endParaRPr lang="es-ES" sz="2400" b="1" dirty="0" smtClean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3" name="12 Imagen" descr="mau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7437" y="2389802"/>
            <a:ext cx="1036976" cy="34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36977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ángulo 1"/>
          <p:cNvSpPr>
            <a:spLocks noChangeArrowheads="1"/>
          </p:cNvSpPr>
          <p:nvPr/>
        </p:nvSpPr>
        <p:spPr bwMode="auto">
          <a:xfrm>
            <a:off x="476250" y="993932"/>
            <a:ext cx="21820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es-ES" altLang="es-PE" sz="2000" b="1" dirty="0">
                <a:latin typeface="Arial" pitchFamily="34" charset="0"/>
                <a:cs typeface="Times New Roman" pitchFamily="18" charset="0"/>
              </a:rPr>
              <a:t>INTRODUCCIÓN</a:t>
            </a:r>
            <a:endParaRPr lang="es-PE" altLang="es-PE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Rectángulo 2"/>
          <p:cNvSpPr>
            <a:spLocks noChangeArrowheads="1"/>
          </p:cNvSpPr>
          <p:nvPr/>
        </p:nvSpPr>
        <p:spPr bwMode="auto">
          <a:xfrm>
            <a:off x="476250" y="1506538"/>
            <a:ext cx="8437563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es-PE" sz="2000" dirty="0"/>
              <a:t>Los recursos pesqueros tanto nativos como introducidos han ido disminuyendo en las últimas décadas por tales razones el IMARPE a través del Laboratorio Continental de Puno desde el año 2006 cuenta con el Programa de Seguimiento de Pesquerías cuyo </a:t>
            </a:r>
          </a:p>
          <a:p>
            <a:endParaRPr lang="es-ES" altLang="es-PE" sz="2000" dirty="0"/>
          </a:p>
          <a:p>
            <a:r>
              <a:rPr lang="es-ES" altLang="es-PE" sz="2000" b="1" dirty="0"/>
              <a:t>objetivo: </a:t>
            </a:r>
            <a:r>
              <a:rPr lang="es-ES" altLang="es-PE" sz="2000" dirty="0"/>
              <a:t>es diagnosticar, evaluar y monitorear el estado de estas poblaciones de peces nativos e introducidos, incrementando el conocimiento de la ecología del lago y su relación con la producción pesquera.</a:t>
            </a:r>
          </a:p>
          <a:p>
            <a:endParaRPr lang="es-ES" altLang="es-PE" sz="2000" dirty="0"/>
          </a:p>
          <a:p>
            <a:r>
              <a:rPr lang="es-ES" altLang="es-PE" sz="2000" dirty="0"/>
              <a:t>El programa de Seguimiento de Pesquerías </a:t>
            </a:r>
            <a:r>
              <a:rPr lang="es-ES" altLang="es-PE" sz="2000" dirty="0" smtClean="0"/>
              <a:t>busca </a:t>
            </a:r>
            <a:r>
              <a:rPr lang="es-ES_tradnl" altLang="es-PE" sz="2000" dirty="0" smtClean="0"/>
              <a:t>determinar </a:t>
            </a:r>
            <a:r>
              <a:rPr lang="es-ES_tradnl" altLang="es-PE" sz="2000" dirty="0"/>
              <a:t>los niveles de desembarque de los recursos pesqueros y establecer el esfuerzo de pesca empleado por la flota pesquera artesanal. </a:t>
            </a:r>
            <a:r>
              <a:rPr lang="es-ES_tradnl" altLang="es-PE" sz="2000" b="1" dirty="0"/>
              <a:t>Al mismo tiempo realizar muestreos biológicos de los principales recursos pesqueros desembarcados con la finalidad de dar medidas para el ordenamiento pesquero.</a:t>
            </a:r>
            <a:endParaRPr lang="es-MX" altLang="es-PE" sz="2000" b="1" dirty="0">
              <a:latin typeface="Arial" pitchFamily="34" charset="0"/>
            </a:endParaRPr>
          </a:p>
          <a:p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val="414962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2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3" name="Google Shape;103;p22"/>
            <p:cNvSpPr txBox="1"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3090D"/>
            </a:solidFill>
            <a:ln>
              <a:noFill/>
            </a:ln>
            <a:effectLst>
              <a:outerShdw blurRad="63500" dist="23000" dir="5400000">
                <a:srgbClr val="80808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4" name="Google Shape;104;p22" descr="ELPERU-PRIMERO_VIZCARRA.png"/>
            <p:cNvPicPr preferRelativeResize="0"/>
            <p:nvPr/>
          </p:nvPicPr>
          <p:blipFill rotWithShape="1">
            <a:blip r:embed="rId3">
              <a:alphaModFix/>
            </a:blip>
            <a:srcRect l="3601" t="37417" r="3602" b="37417"/>
            <a:stretch/>
          </p:blipFill>
          <p:spPr>
            <a:xfrm>
              <a:off x="3094038" y="3041650"/>
              <a:ext cx="2955925" cy="774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84245" y="1092712"/>
            <a:ext cx="50564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400" dirty="0" smtClean="0">
                <a:latin typeface="Arial" pitchFamily="34" charset="0"/>
                <a:cs typeface="Arial" pitchFamily="34" charset="0"/>
              </a:rPr>
              <a:t>Un </a:t>
            </a:r>
            <a:r>
              <a:rPr lang="es-PE" sz="2400" dirty="0">
                <a:latin typeface="Arial" pitchFamily="34" charset="0"/>
                <a:cs typeface="Arial" pitchFamily="34" charset="0"/>
              </a:rPr>
              <a:t>stock está formado por grupos de generaciones anuales o cohortes, cuya composición de frecuencias de tallas o edades generan una estructura poblacional dada, el análisis de las mismas es fundamental. El grado de complejidad de esta estructura dependerá de la frecuencia e intensidad de los desoves; así como también, del éxito o supervivencia de los productos de los mismos (</a:t>
            </a:r>
            <a:r>
              <a:rPr lang="es-PE" sz="2400" dirty="0" err="1">
                <a:latin typeface="Arial" pitchFamily="34" charset="0"/>
                <a:cs typeface="Arial" pitchFamily="34" charset="0"/>
              </a:rPr>
              <a:t>Ehrhardt</a:t>
            </a:r>
            <a:r>
              <a:rPr lang="es-PE" sz="2400" dirty="0">
                <a:latin typeface="Arial" pitchFamily="34" charset="0"/>
                <a:cs typeface="Arial" pitchFamily="34" charset="0"/>
              </a:rPr>
              <a:t>, 1981). </a:t>
            </a:r>
          </a:p>
        </p:txBody>
      </p:sp>
      <p:pic>
        <p:nvPicPr>
          <p:cNvPr id="3074" name="Picture 2" descr="https://www.researchgate.net/profile/Jorge_Csirke/publication/258840570/figure/fig17/AS:669959940239374@1536742305279/Figura-2-Frecuencias-por-tallas-anuales-del-jurel-T-murphyi-capturado-en-el-Peru-entre_W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878" y="1092712"/>
            <a:ext cx="3362798" cy="571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55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84245" y="1530594"/>
            <a:ext cx="37180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400" dirty="0" smtClean="0">
                <a:latin typeface="Arial" pitchFamily="34" charset="0"/>
                <a:cs typeface="Arial" pitchFamily="34" charset="0"/>
              </a:rPr>
              <a:t>Entonces podemos decir que u</a:t>
            </a:r>
            <a:r>
              <a:rPr lang="es-PE" sz="2400" dirty="0" smtClean="0"/>
              <a:t>na </a:t>
            </a:r>
            <a:r>
              <a:rPr lang="es-PE" sz="2400" dirty="0"/>
              <a:t>evaluación de stock proporciona información para guiar la gestión </a:t>
            </a:r>
            <a:r>
              <a:rPr lang="es-PE" sz="2400" dirty="0" smtClean="0"/>
              <a:t>pesquera, permitiendo detectar </a:t>
            </a:r>
            <a:r>
              <a:rPr lang="es-PE" sz="2400" dirty="0"/>
              <a:t>cambios en el estado de las poblaciones de peces a lo largo del </a:t>
            </a:r>
            <a:r>
              <a:rPr lang="es-PE" sz="2400" dirty="0" smtClean="0"/>
              <a:t>tiempo.</a:t>
            </a:r>
            <a:endParaRPr lang="es-PE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335390" y="264929"/>
            <a:ext cx="2259613" cy="391517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7607" y="3352325"/>
            <a:ext cx="3915179" cy="226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4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ángulo 5"/>
          <p:cNvSpPr>
            <a:spLocks noChangeArrowheads="1"/>
          </p:cNvSpPr>
          <p:nvPr/>
        </p:nvSpPr>
        <p:spPr bwMode="auto">
          <a:xfrm>
            <a:off x="150124" y="1076280"/>
            <a:ext cx="4627249" cy="39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just">
              <a:lnSpc>
                <a:spcPct val="107000"/>
              </a:lnSpc>
              <a:defRPr/>
            </a:pPr>
            <a:r>
              <a:rPr lang="es-PE" altLang="es-PE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Medidas de tendencia central</a:t>
            </a:r>
            <a:endParaRPr lang="es-PE" altLang="es-PE" sz="2400" dirty="0" smtClean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50124" y="1568143"/>
            <a:ext cx="8222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800" b="1" dirty="0"/>
              <a:t>Medidas de tendencia central: </a:t>
            </a:r>
            <a:r>
              <a:rPr lang="es-PE" sz="1800" dirty="0"/>
              <a:t>Son indicadores estadísticos </a:t>
            </a:r>
            <a:r>
              <a:rPr lang="es-PE" sz="1800" dirty="0" smtClean="0"/>
              <a:t>que muestran </a:t>
            </a:r>
            <a:r>
              <a:rPr lang="es-PE" sz="1800" dirty="0"/>
              <a:t>hacia que valor (o valores) se agrupan los datos.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50124" y="2275789"/>
            <a:ext cx="83797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800" b="1" dirty="0"/>
              <a:t>Media aritmética (μ o </a:t>
            </a:r>
            <a:r>
              <a:rPr lang="es-PE" sz="1800" dirty="0"/>
              <a:t>X</a:t>
            </a:r>
            <a:r>
              <a:rPr lang="es-PE" sz="1800" b="1" dirty="0"/>
              <a:t>): </a:t>
            </a:r>
            <a:r>
              <a:rPr lang="es-PE" sz="1800" dirty="0"/>
              <a:t>Es el valor resultante que se obtiene al </a:t>
            </a:r>
            <a:r>
              <a:rPr lang="es-PE" sz="1800" dirty="0" smtClean="0"/>
              <a:t>dividir la </a:t>
            </a:r>
            <a:r>
              <a:rPr lang="es-PE" sz="1800" dirty="0"/>
              <a:t>sumatoria de un conjunto de datos sobre el número total de datos. </a:t>
            </a:r>
            <a:r>
              <a:rPr lang="es-PE" sz="1800" dirty="0" smtClean="0"/>
              <a:t>Solo es </a:t>
            </a:r>
            <a:r>
              <a:rPr lang="es-PE" sz="1800" dirty="0"/>
              <a:t>aplicable para el tratamiento de datos cuantitativos.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30" y="3081097"/>
            <a:ext cx="4593565" cy="197667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50126" y="5060565"/>
            <a:ext cx="8836925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PE" sz="1800" dirty="0"/>
              <a:t>media aritmética es igual a la división </a:t>
            </a:r>
            <a:r>
              <a:rPr lang="es-PE" sz="1800" dirty="0" smtClean="0"/>
              <a:t>de la </a:t>
            </a:r>
            <a:r>
              <a:rPr lang="es-PE" sz="1800" dirty="0"/>
              <a:t>sumatoria del producto de las clases por la frecuencia sobre el número </a:t>
            </a:r>
            <a:r>
              <a:rPr lang="es-PE" sz="1800" dirty="0" smtClean="0"/>
              <a:t>de datos. </a:t>
            </a:r>
            <a:r>
              <a:rPr lang="es-PE" sz="1800" dirty="0"/>
              <a:t>La sumatoria parte desde el primer intervalo de clase (i = 1) hasta el último (</a:t>
            </a:r>
            <a:r>
              <a:rPr lang="es-PE" sz="1800" dirty="0" err="1"/>
              <a:t>Nc</a:t>
            </a:r>
            <a:r>
              <a:rPr lang="es-PE" sz="1800" dirty="0"/>
              <a:t>),</a:t>
            </a:r>
          </a:p>
          <a:p>
            <a:r>
              <a:rPr lang="es-PE" sz="1800" dirty="0"/>
              <a:t>siendo Xi la clase del intervalo i</a:t>
            </a:r>
            <a:r>
              <a:rPr lang="es-PE" sz="1800" dirty="0" smtClean="0"/>
              <a:t>.</a:t>
            </a:r>
          </a:p>
          <a:p>
            <a:r>
              <a:rPr lang="es-PE" sz="1800" dirty="0"/>
              <a:t>Las marcas de clases (Mc) cumple la función de representar los intervalos </a:t>
            </a:r>
            <a:r>
              <a:rPr lang="es-PE" sz="1800" dirty="0" smtClean="0"/>
              <a:t>de clase</a:t>
            </a:r>
            <a:r>
              <a:rPr lang="es-PE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441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57200" y="1366776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b="1" dirty="0"/>
              <a:t>Moda (Mo): </a:t>
            </a:r>
            <a:r>
              <a:rPr lang="es-PE" sz="2000" dirty="0"/>
              <a:t>indica el valor que más se repite, o la clase que posee </a:t>
            </a:r>
            <a:r>
              <a:rPr lang="es-PE" sz="2000" dirty="0" smtClean="0"/>
              <a:t>mayor frecuencia</a:t>
            </a:r>
            <a:r>
              <a:rPr lang="es-PE" sz="2000" dirty="0"/>
              <a:t>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57200" y="2273853"/>
            <a:ext cx="82193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dirty="0"/>
              <a:t>En el caso de que dos valores presenten la misma frecuencia, decimos que </a:t>
            </a:r>
            <a:r>
              <a:rPr lang="es-PE" sz="2000" dirty="0" smtClean="0"/>
              <a:t>existe un </a:t>
            </a:r>
            <a:r>
              <a:rPr lang="es-PE" sz="2000" dirty="0"/>
              <a:t>conjunto de datos bimodal. Para más de dos modas hablaremos de </a:t>
            </a:r>
            <a:r>
              <a:rPr lang="es-PE" sz="2000" dirty="0" smtClean="0"/>
              <a:t>un conjunto </a:t>
            </a:r>
            <a:r>
              <a:rPr lang="es-PE" sz="2000" dirty="0"/>
              <a:t>de datos multimodal.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88707"/>
            <a:ext cx="7325748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5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0" y="1452112"/>
            <a:ext cx="3363485" cy="51971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5" name="Rectángulo 5"/>
          <p:cNvSpPr>
            <a:spLocks noChangeArrowheads="1"/>
          </p:cNvSpPr>
          <p:nvPr/>
        </p:nvSpPr>
        <p:spPr bwMode="auto">
          <a:xfrm>
            <a:off x="608012" y="1039653"/>
            <a:ext cx="8535987" cy="42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just">
              <a:lnSpc>
                <a:spcPct val="107000"/>
              </a:lnSpc>
              <a:defRPr/>
            </a:pPr>
            <a:r>
              <a:rPr lang="es-PE" altLang="es-PE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Pejerrey pesca comercial, ejemplo.</a:t>
            </a:r>
            <a:endParaRPr lang="es-PE" altLang="es-PE" sz="2400" dirty="0" smtClean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347" y="3248166"/>
            <a:ext cx="5106282" cy="221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201" y="1929855"/>
            <a:ext cx="4175524" cy="119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04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altLang="es-PE" smtClean="0">
              <a:ea typeface="ヒラギノ角ゴ Pro W3" charset="-128"/>
            </a:endParaRPr>
          </a:p>
        </p:txBody>
      </p:sp>
      <p:sp>
        <p:nvSpPr>
          <p:cNvPr id="16387" name="Marcador de contenido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altLang="es-PE" smtClean="0">
              <a:ea typeface="ヒラギノ角ゴ Pro W3" charset="-128"/>
            </a:endParaRPr>
          </a:p>
        </p:txBody>
      </p:sp>
      <p:pic>
        <p:nvPicPr>
          <p:cNvPr id="16388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ángulo 5"/>
          <p:cNvSpPr>
            <a:spLocks noChangeArrowheads="1"/>
          </p:cNvSpPr>
          <p:nvPr/>
        </p:nvSpPr>
        <p:spPr bwMode="auto">
          <a:xfrm>
            <a:off x="150813" y="1308100"/>
            <a:ext cx="8535987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MX" altLang="es-PE" sz="2000" b="1"/>
          </a:p>
          <a:p>
            <a:endParaRPr lang="es-PE" altLang="es-PE" sz="2000" b="1"/>
          </a:p>
          <a:p>
            <a:pPr algn="ctr"/>
            <a:r>
              <a:rPr lang="es-MX" altLang="es-PE" sz="2800" b="1"/>
              <a:t>Estructura de tallas de las principales especies desembarcadas en el Lago  Titicaca (Zona Peruana) </a:t>
            </a:r>
          </a:p>
          <a:p>
            <a:pPr algn="ctr"/>
            <a:r>
              <a:rPr lang="es-MX" altLang="es-PE" sz="2800" b="1"/>
              <a:t>2019</a:t>
            </a:r>
          </a:p>
          <a:p>
            <a:endParaRPr lang="es-MX" altLang="es-PE" sz="2000" b="1"/>
          </a:p>
          <a:p>
            <a:endParaRPr lang="es-MX" altLang="es-PE" sz="2000" b="1"/>
          </a:p>
        </p:txBody>
      </p:sp>
    </p:spTree>
    <p:extLst>
      <p:ext uri="{BB962C8B-B14F-4D97-AF65-F5344CB8AC3E}">
        <p14:creationId xmlns:p14="http://schemas.microsoft.com/office/powerpoint/2010/main" val="31043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ángulo 5"/>
          <p:cNvSpPr>
            <a:spLocks noChangeArrowheads="1"/>
          </p:cNvSpPr>
          <p:nvPr/>
        </p:nvSpPr>
        <p:spPr bwMode="auto">
          <a:xfrm>
            <a:off x="254000" y="1095375"/>
            <a:ext cx="4200525" cy="522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es-PE" sz="2400" b="1" dirty="0"/>
              <a:t>Carachi amarillo.- </a:t>
            </a:r>
            <a:r>
              <a:rPr lang="es-ES" altLang="es-PE" sz="2400" dirty="0"/>
              <a:t>Se midieron 4.441 ejemplares determinando tallas entre 7,0 a 16,5 cm de LT, </a:t>
            </a:r>
            <a:r>
              <a:rPr lang="es-PE" altLang="es-PE" sz="2400" dirty="0"/>
              <a:t>la </a:t>
            </a:r>
            <a:r>
              <a:rPr lang="es-PE" altLang="es-PE" sz="2400" b="1" dirty="0">
                <a:solidFill>
                  <a:srgbClr val="FF0000"/>
                </a:solidFill>
              </a:rPr>
              <a:t>moda </a:t>
            </a:r>
            <a:r>
              <a:rPr lang="es-PE" altLang="es-PE" sz="2400" dirty="0"/>
              <a:t>anual se calculó en 11,1 cm LT, </a:t>
            </a:r>
            <a:r>
              <a:rPr lang="es-ES" altLang="es-PE" sz="2400" dirty="0"/>
              <a:t>con </a:t>
            </a:r>
            <a:r>
              <a:rPr lang="es-ES" altLang="es-PE" sz="2400" b="1" dirty="0">
                <a:solidFill>
                  <a:srgbClr val="FF0000"/>
                </a:solidFill>
              </a:rPr>
              <a:t>tallas medias </a:t>
            </a:r>
            <a:r>
              <a:rPr lang="es-ES" altLang="es-PE" sz="2400" dirty="0"/>
              <a:t>que fluctuaron de 10,6 cm de LT (julio) a 11,5 cm de LT (abril). Con una distribución bimodal durante todo el año. El porcentaje de incidencia de juveniles para el año 2019 fue de </a:t>
            </a:r>
            <a:r>
              <a:rPr lang="es-ES" altLang="es-PE" sz="2400" b="1" dirty="0">
                <a:solidFill>
                  <a:srgbClr val="FF0000"/>
                </a:solidFill>
              </a:rPr>
              <a:t>76,1%.</a:t>
            </a:r>
            <a:endParaRPr lang="es-PE" altLang="es-PE" sz="2000" dirty="0"/>
          </a:p>
          <a:p>
            <a:pPr algn="just">
              <a:lnSpc>
                <a:spcPct val="107000"/>
              </a:lnSpc>
            </a:pPr>
            <a:endParaRPr lang="es-PE" altLang="es-PE" sz="200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741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1011238"/>
            <a:ext cx="4048125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64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2551</TotalTime>
  <Words>900</Words>
  <Application>Microsoft Office PowerPoint</Application>
  <PresentationFormat>Presentación en pantalla (4:3)</PresentationFormat>
  <Paragraphs>52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2" baseType="lpstr"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Evolución de la talla media de captura de los peces del Lago Titicaca</vt:lpstr>
      <vt:lpstr>Evolución de la talla media de captura de los peces del Lago Titicaca</vt:lpstr>
      <vt:lpstr>Presentación de PowerPoint</vt:lpstr>
      <vt:lpstr>Presentación de PowerPoint</vt:lpstr>
      <vt:lpstr>Evolución de la incidencia de juveniles en las capturas</vt:lpstr>
      <vt:lpstr>Evolución de la incidencia de juveniles en las capturas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Rene Chura Cruz</dc:creator>
  <cp:lastModifiedBy>Luffi</cp:lastModifiedBy>
  <cp:revision>145</cp:revision>
  <cp:lastPrinted>2020-09-29T14:17:12Z</cp:lastPrinted>
  <dcterms:modified xsi:type="dcterms:W3CDTF">2020-09-29T16:30:59Z</dcterms:modified>
</cp:coreProperties>
</file>